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Source Sans Pr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.fntdata"/><Relationship Id="rId20" Type="http://schemas.openxmlformats.org/officeDocument/2006/relationships/slide" Target="slides/slide15.xml"/><Relationship Id="rId42" Type="http://schemas.openxmlformats.org/officeDocument/2006/relationships/font" Target="fonts/SourceSansPro-boldItalic.fntdata"/><Relationship Id="rId41" Type="http://schemas.openxmlformats.org/officeDocument/2006/relationships/font" Target="fonts/SourceSansPr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SourceSansPr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everyone, my name is Joe and with me here today we have Jiabin, Jordan, Makenzie, AJ, and Sarah. We’ve been giving this project our all for the past 6 months now, and we’re all very proud to be here today to show off what we’ve managed to acomplish.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83c353735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83c353735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8375924f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8375924f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8375924f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8375924f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3c353735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83c35373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Crashes will happen. But hopefully they will be fewer in number.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83c35373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83c35373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3c35373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3c3537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83c3537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83c3537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83c353735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83c353735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65b9923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65b9923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8375924f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8375924f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156156cb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156156cb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start off, we want to give a brief </a:t>
            </a:r>
            <a:r>
              <a:rPr lang="en"/>
              <a:t>background</a:t>
            </a:r>
            <a:r>
              <a:rPr lang="en"/>
              <a:t> of the sport. In gymnastics competition, the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65b99235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65b99235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65b99235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65b99235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65b99235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65b99235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65b9923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65b9923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65b99235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65b99235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65b99235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65b99235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8375924f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8375924f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3c35373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3c35373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83c353735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83c35373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5566dc8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5566dc8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8375924f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8375924f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83c35373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83c35373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83c353735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83c353735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we having a trick each on a slide, or all together.?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has its own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 i dont really care either way if you have an opinion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83c353735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83c353735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8375924f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8375924f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83c353735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83c353735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15566dc8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15566dc8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tN9QzmVZLC58qkBMO92ycMW9i2Omzl5s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neXwH4fDLHcXUfFwSYLi9OraqbiKp5Zz/view" TargetMode="External"/><Relationship Id="rId6" Type="http://schemas.openxmlformats.org/officeDocument/2006/relationships/image" Target="../media/image6.jpg"/><Relationship Id="rId7" Type="http://schemas.openxmlformats.org/officeDocument/2006/relationships/hyperlink" Target="http://drive.google.com/file/d/1toKO6yRTVyxpbmfL-HmL3yuZogOAQ6y-/view" TargetMode="External"/><Relationship Id="rId8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_rH0cx6juf98sHzIoB-msPfzWXiQMio2/view" TargetMode="External"/><Relationship Id="rId4" Type="http://schemas.openxmlformats.org/officeDocument/2006/relationships/image" Target="../media/image11.jpg"/><Relationship Id="rId5" Type="http://schemas.openxmlformats.org/officeDocument/2006/relationships/hyperlink" Target="http://drive.google.com/file/d/1_rH0cx6juf98sHzIoB-msPfzWXiQMio2/view" TargetMode="External"/><Relationship Id="rId6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hyperlink" Target="http://drive.google.com/file/d/1T6UvjA5YBLfqw0-a9V8QvxR7SjIIlNN5/view" TargetMode="External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j_rmJ9QreZcR8gehg1MuEOvb2sSZVd2Y/view" TargetMode="External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YToizTdzi9WJTGhyEgwyWzqIeS4gcXSF/view" TargetMode="External"/><Relationship Id="rId4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ou4e8di9HhMs5w3KoSJ9lQK3YUXWkb0S/view" TargetMode="External"/><Relationship Id="rId4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S0YIX9zP2QFY5K-gaPilE9I6IvEk18ph/view" TargetMode="External"/><Relationship Id="rId4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0.jpg"/><Relationship Id="rId7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0150" y="590825"/>
            <a:ext cx="8183700" cy="18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Uneven Bars Final Presentation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0150" y="2711350"/>
            <a:ext cx="8183700" cy="23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Jiabin Liu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Jordan Zeeb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Mackenzie Gray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</a:rPr>
              <a:t>Anuj Karnik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Sarah Ziselman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Joe Fonstein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270200" y="1448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Hardware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360800" y="663675"/>
            <a:ext cx="58176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Aluminum 6061 body.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x 45W Maxon motors coupled to a 1:3 reduction belt - pulley system.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Gripper driven by worm and worm gear.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Roboteq amplifiers.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x Absolute encoders &amp; 2 x Incremental encoders 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Single Bosch IMU on the top link.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Made a full size acrylic prototype to find issues with the assembly and cable routing.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" name="Google Shape;140;p22" title="Assembly_1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250" y="385050"/>
            <a:ext cx="2903350" cy="43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State of Robot going into Spring Quarter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14984" l="0" r="0" t="26480"/>
          <a:stretch/>
        </p:blipFill>
        <p:spPr>
          <a:xfrm>
            <a:off x="423688" y="288425"/>
            <a:ext cx="8296625" cy="364164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80150" y="16196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51300" y="469950"/>
            <a:ext cx="8441400" cy="4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Need for simulation...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Validates selected motor and control strategy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Helps visualize the constraints, impacts and controls that are present.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Dead reckoning approach using trial and error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Help us get a set of initial states for releasing and catching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Assumptions/Adjustments..</a:t>
            </a:r>
            <a:endParaRPr b="1"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Mass and inertia of links simplified from actual CAD model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Gripper currently ineffective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Instead we use (x,y) location of the robot to determine if it catches the bar successfully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Based on equations of motion of a triple pendulum.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Fundamental Equations</a:t>
            </a:r>
            <a:endParaRPr/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65" name="Google Shape;165;p26"/>
          <p:cNvSpPr txBox="1"/>
          <p:nvPr>
            <p:ph idx="2" type="body"/>
          </p:nvPr>
        </p:nvSpPr>
        <p:spPr>
          <a:xfrm>
            <a:off x="572100" y="1145650"/>
            <a:ext cx="3862800" cy="3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Generalized Coordinates:</a:t>
            </a:r>
            <a:r>
              <a:rPr lang="en" sz="1800">
                <a:solidFill>
                  <a:srgbClr val="000000"/>
                </a:solidFill>
              </a:rPr>
              <a:t> x, y, theta_1, theta_2, theta_3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Forward Kinematics Equations: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x-location of top link CoM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y-location of top link CoM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Etc.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Use Energy to Solve for Lagrangian (KE-PE)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Euler-Lagrange Equations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725" y="1299813"/>
            <a:ext cx="2378050" cy="32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b="4871" l="4547" r="3201" t="3208"/>
          <a:stretch/>
        </p:blipFill>
        <p:spPr>
          <a:xfrm>
            <a:off x="6088425" y="1016825"/>
            <a:ext cx="2526050" cy="26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750" y="3868350"/>
            <a:ext cx="1430400" cy="5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Fundamental Equations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70400"/>
            <a:ext cx="3999900" cy="3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b="1" lang="en" sz="1800">
                <a:solidFill>
                  <a:schemeClr val="dk2"/>
                </a:solidFill>
              </a:rPr>
              <a:t>Solve for Mass Matrix, H Matrix (Coriolis and Gravity), Q vector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Q = [0; 0; 0; tau_shoulders; tau_hips]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Motors are only applying torque at shoulders and hips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tau_shoulders and tau_hips will be adjusted depending on which controls are activated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4832400" y="1170388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b="1" lang="en" sz="1800">
                <a:solidFill>
                  <a:schemeClr val="dk2"/>
                </a:solidFill>
              </a:rPr>
              <a:t>Constraint </a:t>
            </a:r>
            <a:r>
              <a:rPr b="1" lang="en" sz="1800">
                <a:solidFill>
                  <a:schemeClr val="dk2"/>
                </a:solidFill>
              </a:rPr>
              <a:t>Equations: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-342900" lvl="1" marL="800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</a:rPr>
              <a:t>c_x = x</a:t>
            </a:r>
            <a:endParaRPr sz="1800">
              <a:solidFill>
                <a:schemeClr val="dk2"/>
              </a:solidFill>
            </a:endParaRPr>
          </a:p>
          <a:p>
            <a:pPr indent="-342900" lvl="1" marL="800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</a:rPr>
              <a:t>c_y = y</a:t>
            </a:r>
            <a:endParaRPr sz="14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A Matrix </a:t>
            </a:r>
            <a:r>
              <a:rPr lang="en" sz="1800">
                <a:solidFill>
                  <a:schemeClr val="dk2"/>
                </a:solidFill>
              </a:rPr>
              <a:t>(derivative of constraints)</a:t>
            </a:r>
            <a:r>
              <a:rPr b="1" lang="en" sz="1800">
                <a:solidFill>
                  <a:schemeClr val="dk2"/>
                </a:solidFill>
              </a:rPr>
              <a:t> and Hessians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Everything in this section of the code is solved symbolically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Makes use of auto-generated functions, which are called in other areas of the code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38" y="1856313"/>
            <a:ext cx="3215725" cy="4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Main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Create phases: 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pumping, flight, etc.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Each phase has different constraint forces, impacts, controls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Events: 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Measuring values (i.e. potential energy, location, etc.) allows us to detect events and change between phases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184" name="Google Shape;184;p28"/>
          <p:cNvSpPr txBox="1"/>
          <p:nvPr>
            <p:ph idx="2" type="body"/>
          </p:nvPr>
        </p:nvSpPr>
        <p:spPr>
          <a:xfrm>
            <a:off x="4572000" y="1152475"/>
            <a:ext cx="4260300" cy="3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Constraint Forces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Fortunately, our constraint equations were simple and could be used for both bars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Numerical Integration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Use ODE45 to solve for:</a:t>
            </a:r>
            <a:endParaRPr sz="1800">
              <a:solidFill>
                <a:schemeClr val="dk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" sz="1800">
                <a:solidFill>
                  <a:schemeClr val="dk2"/>
                </a:solidFill>
              </a:rPr>
              <a:t>tsim (1xN matrix)</a:t>
            </a:r>
            <a:endParaRPr sz="1800">
              <a:solidFill>
                <a:schemeClr val="dk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" sz="1800">
                <a:solidFill>
                  <a:schemeClr val="dk2"/>
                </a:solidFill>
              </a:rPr>
              <a:t>xsim (10xN matrix)</a:t>
            </a:r>
            <a:endParaRPr sz="1800">
              <a:solidFill>
                <a:schemeClr val="dk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" sz="1800">
                <a:solidFill>
                  <a:schemeClr val="dk2"/>
                </a:solidFill>
              </a:rPr>
              <a:t>N is number of time steps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663" y="2485850"/>
            <a:ext cx="4038974" cy="4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199900" y="1020650"/>
            <a:ext cx="561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Determine to catch another bar: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(lower</a:t>
            </a:r>
            <a:r>
              <a:rPr baseline="-25000" lang="en" sz="1800">
                <a:solidFill>
                  <a:schemeClr val="dk2"/>
                </a:solidFill>
              </a:rPr>
              <a:t>position </a:t>
            </a:r>
            <a:r>
              <a:rPr lang="en" sz="1800">
                <a:solidFill>
                  <a:schemeClr val="dk2"/>
                </a:solidFill>
              </a:rPr>
              <a:t>-higher</a:t>
            </a:r>
            <a:r>
              <a:rPr baseline="-25000" lang="en" sz="1800">
                <a:solidFill>
                  <a:schemeClr val="dk2"/>
                </a:solidFill>
              </a:rPr>
              <a:t>position </a:t>
            </a:r>
            <a:r>
              <a:rPr lang="en" sz="1800">
                <a:solidFill>
                  <a:schemeClr val="dk2"/>
                </a:solidFill>
              </a:rPr>
              <a:t>)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 &lt; range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Collision:  </a:t>
            </a:r>
            <a:r>
              <a:rPr b="1" lang="en" sz="1800">
                <a:solidFill>
                  <a:schemeClr val="dk2"/>
                </a:solidFill>
              </a:rPr>
              <a:t>Solve change in state due to the impulse: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 is mass matrix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 is derived from constraint forces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3343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Catch another bar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25" y="2344463"/>
            <a:ext cx="392475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525" y="2681725"/>
            <a:ext cx="1852850" cy="5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 title="Miss_18_1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1100" y="881525"/>
            <a:ext cx="3028101" cy="201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 title="Catch_18_2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1100" y="3077750"/>
            <a:ext cx="3028099" cy="170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Key values when releasing:                                                                          </a:t>
            </a:r>
            <a:r>
              <a:rPr lang="en" sz="1800">
                <a:solidFill>
                  <a:schemeClr val="dk2"/>
                </a:solidFill>
              </a:rPr>
              <a:t>location(-pi/2~pi/2) and velocity(-1~2) of theta1, theta2, theta3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Statistics：                                                                                                                                         </a:t>
            </a:r>
            <a:r>
              <a:rPr lang="en" sz="1800">
                <a:solidFill>
                  <a:schemeClr val="dk2"/>
                </a:solidFill>
              </a:rPr>
              <a:t>theta1 = pi/2, theta2 = pi/6 and pi/3 are more easier to grab the higher bar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Higher bar location: </a:t>
            </a:r>
            <a:r>
              <a:rPr lang="en" sz="1800">
                <a:solidFill>
                  <a:schemeClr val="dk2"/>
                </a:solidFill>
              </a:rPr>
              <a:t>(2.9,1.2)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/>
              <a:t>select releasing states</a:t>
            </a:r>
            <a:endParaRPr/>
          </a:p>
        </p:txBody>
      </p:sp>
      <p:pic>
        <p:nvPicPr>
          <p:cNvPr id="205" name="Google Shape;205;p30" title="ex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50" y="2948737"/>
            <a:ext cx="3474720" cy="210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 title="ex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600" y="2948737"/>
            <a:ext cx="3474720" cy="210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255575" y="113325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Strategy</a:t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75" y="899021"/>
            <a:ext cx="4220151" cy="1926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75" y="2825338"/>
            <a:ext cx="5797367" cy="43693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275" y="3262283"/>
            <a:ext cx="4113250" cy="68554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1563" y="755551"/>
            <a:ext cx="2192100" cy="1982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31"/>
          <p:cNvSpPr txBox="1"/>
          <p:nvPr/>
        </p:nvSpPr>
        <p:spPr>
          <a:xfrm>
            <a:off x="3092825" y="4034100"/>
            <a:ext cx="2801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GIANT</a:t>
            </a:r>
            <a:endParaRPr sz="4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8" name="Google Shape;218;p31" title="Giant2_19.avi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3650" y="2750025"/>
            <a:ext cx="2869274" cy="21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65425" y="1804000"/>
            <a:ext cx="4352700" cy="8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Uneven Bars</a:t>
            </a:r>
            <a:endParaRPr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706825" y="234425"/>
            <a:ext cx="4293000" cy="46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Consists of gymnasts performing a skills routine between two offset bars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mphasizes</a:t>
            </a:r>
            <a:r>
              <a:rPr lang="en"/>
              <a:t> the grace and agility of athlete as opposed to brute strength and stamina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of our design decisions were directed by studying actual gymnasts </a:t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idx="4294967295" type="title"/>
          </p:nvPr>
        </p:nvSpPr>
        <p:spPr>
          <a:xfrm>
            <a:off x="204675" y="54450"/>
            <a:ext cx="81837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Control</a:t>
            </a:r>
            <a:endParaRPr/>
          </a:p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25" name="Google Shape;225;p32" title="20200529_11530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488" y="742675"/>
            <a:ext cx="5583016" cy="41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idx="4294967295" type="title"/>
          </p:nvPr>
        </p:nvSpPr>
        <p:spPr>
          <a:xfrm>
            <a:off x="0" y="0"/>
            <a:ext cx="81837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r>
              <a:rPr lang="en"/>
              <a:t> Control</a:t>
            </a:r>
            <a:endParaRPr/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32" name="Google Shape;232;p33" title="PositionControl_2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763" y="785700"/>
            <a:ext cx="612648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idx="4294967295" type="title"/>
          </p:nvPr>
        </p:nvSpPr>
        <p:spPr>
          <a:xfrm>
            <a:off x="67375" y="0"/>
            <a:ext cx="81837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Modes of Vibration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175" y="2053225"/>
            <a:ext cx="309562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b="0" l="0" r="5249" t="0"/>
          <a:stretch/>
        </p:blipFill>
        <p:spPr>
          <a:xfrm>
            <a:off x="2623350" y="1186375"/>
            <a:ext cx="3897276" cy="685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idx="4294967295" type="title"/>
          </p:nvPr>
        </p:nvSpPr>
        <p:spPr>
          <a:xfrm>
            <a:off x="67375" y="0"/>
            <a:ext cx="81837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Control</a:t>
            </a:r>
            <a:endParaRPr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47" name="Google Shape;247;p35" title="PumpGiant_2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763" y="785700"/>
            <a:ext cx="612648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4294967295" type="title"/>
          </p:nvPr>
        </p:nvSpPr>
        <p:spPr>
          <a:xfrm>
            <a:off x="0" y="0"/>
            <a:ext cx="81837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and Catch</a:t>
            </a:r>
            <a:endParaRPr/>
          </a:p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54" name="Google Shape;254;p36" title="ReleseCatch_2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750" y="849025"/>
            <a:ext cx="612648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130275" y="1547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note:</a:t>
            </a:r>
            <a:endParaRPr/>
          </a:p>
        </p:txBody>
      </p:sp>
      <p:sp>
        <p:nvSpPr>
          <p:cNvPr id="260" name="Google Shape;260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93400" y="832575"/>
            <a:ext cx="81837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The contacts between the links were simulated by partially reversing the rotational velocity if the joints angle was greater than 90º (or less than -90º) and increasing in that direction.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Releasing was a two stage process.  First, you check if you reached </a:t>
            </a: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sufficient</a:t>
            </a: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 potential energy (and in the upper left quadrant) then on your next swing up you release at a new potential energy on the right side.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Catching simply checked if the gripper’s X and Y position fit within a bounding box around the second bar.  Once it was, it changed X_dot and Y_dot until it was centered at just the right spot. 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8"/>
          <p:cNvSpPr txBox="1"/>
          <p:nvPr>
            <p:ph idx="4294967295" type="title"/>
          </p:nvPr>
        </p:nvSpPr>
        <p:spPr>
          <a:xfrm>
            <a:off x="321475" y="233050"/>
            <a:ext cx="81837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Yay’s and the Nay’s..</a:t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321475" y="808850"/>
            <a:ext cx="85242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(+) Produced high fidelity model of our actual robot.</a:t>
            </a:r>
            <a:endParaRPr sz="1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(+) Simulation helped everyone understand the task even better.</a:t>
            </a:r>
            <a:endParaRPr sz="1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(+) Insights into various types of controllers. </a:t>
            </a:r>
            <a:endParaRPr sz="1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(+) Good team effort and task division. 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(-) Time management on certain tasks could have been better.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(-) Could not </a:t>
            </a: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accommodate</a:t>
            </a: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 the motor control tasks as focus had to be given to controller design.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9"/>
          <p:cNvSpPr txBox="1"/>
          <p:nvPr>
            <p:ph idx="4294967295" type="title"/>
          </p:nvPr>
        </p:nvSpPr>
        <p:spPr>
          <a:xfrm>
            <a:off x="480150" y="223000"/>
            <a:ext cx="81837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Forward...</a:t>
            </a: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321475" y="808850"/>
            <a:ext cx="85242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In Energy Shaping Controller, we have hardcoded limits for the torque and angles. They are not part of the optimization (not a true constrained optimization).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No control over in-flight moment of inertia. 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No focus on gripper control and its dynamics.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More thought needs to be given to second bar detection.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Tkatchev trick has been ignored for now, as it is similar to CHH.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</a:pPr>
            <a:r>
              <a:rPr lang="en" sz="1900">
                <a:latin typeface="Source Sans Pro"/>
                <a:ea typeface="Source Sans Pro"/>
                <a:cs typeface="Source Sans Pro"/>
                <a:sym typeface="Source Sans Pro"/>
              </a:rPr>
              <a:t>Need to perfect the overhead balancing controller (LQR). 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2432600" y="2468025"/>
            <a:ext cx="41751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Smiling Through the Pain 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 rotWithShape="1">
          <a:blip r:embed="rId3">
            <a:alphaModFix/>
          </a:blip>
          <a:srcRect b="0" l="0" r="31058" t="0"/>
          <a:stretch/>
        </p:blipFill>
        <p:spPr>
          <a:xfrm>
            <a:off x="6320500" y="168408"/>
            <a:ext cx="2541927" cy="276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75" y="230725"/>
            <a:ext cx="2541927" cy="190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 rotWithShape="1">
          <a:blip r:embed="rId5">
            <a:alphaModFix/>
          </a:blip>
          <a:srcRect b="13284" l="0" r="0" t="4301"/>
          <a:stretch/>
        </p:blipFill>
        <p:spPr>
          <a:xfrm>
            <a:off x="136175" y="2243500"/>
            <a:ext cx="2511923" cy="276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0500" y="3070694"/>
            <a:ext cx="2577352" cy="193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 rotWithShape="1">
          <a:blip r:embed="rId7">
            <a:alphaModFix/>
          </a:blip>
          <a:srcRect b="32422" l="26774" r="26286" t="28424"/>
          <a:stretch/>
        </p:blipFill>
        <p:spPr>
          <a:xfrm>
            <a:off x="2758400" y="230725"/>
            <a:ext cx="3427099" cy="21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 Time</a:t>
            </a:r>
            <a:endParaRPr/>
          </a:p>
        </p:txBody>
      </p:sp>
      <p:sp>
        <p:nvSpPr>
          <p:cNvPr id="291" name="Google Shape;291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128" y="1430625"/>
            <a:ext cx="3666374" cy="35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55138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setup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495900" y="888000"/>
            <a:ext cx="83364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The actual bars set 6ft apart horizontally and 2.5 feet apart vertically.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Our bot is a ~1:4 scaled down model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 flipH="1">
            <a:off x="3136975" y="2421825"/>
            <a:ext cx="11400" cy="235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/>
        </p:nvSpPr>
        <p:spPr>
          <a:xfrm>
            <a:off x="2493625" y="3337450"/>
            <a:ext cx="7149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~19 in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675750" y="2571750"/>
            <a:ext cx="7149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~12 in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327375" y="1993100"/>
            <a:ext cx="7149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~4.7 in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9" name="Google Shape;79;p15"/>
          <p:cNvCxnSpPr/>
          <p:nvPr/>
        </p:nvCxnSpPr>
        <p:spPr>
          <a:xfrm>
            <a:off x="6149380" y="1783630"/>
            <a:ext cx="2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83738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Tricks: The Giant Swing</a:t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0100" y="1222937"/>
            <a:ext cx="5863800" cy="3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Tricks: </a:t>
            </a:r>
            <a:r>
              <a:rPr lang="en" sz="3300">
                <a:latin typeface="Source Sans Pro"/>
                <a:ea typeface="Source Sans Pro"/>
                <a:cs typeface="Source Sans Pro"/>
                <a:sym typeface="Source Sans Pro"/>
              </a:rPr>
              <a:t>The Tkatchev</a:t>
            </a:r>
            <a:endParaRPr u="sng"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12990" r="0" t="0"/>
          <a:stretch/>
        </p:blipFill>
        <p:spPr>
          <a:xfrm>
            <a:off x="1648225" y="1322750"/>
            <a:ext cx="5847575" cy="33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Tricks: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 Clear Hip Hetch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4872" l="0" r="0" t="15255"/>
          <a:stretch/>
        </p:blipFill>
        <p:spPr>
          <a:xfrm>
            <a:off x="1673263" y="1135000"/>
            <a:ext cx="5797475" cy="3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Design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850" y="135050"/>
            <a:ext cx="1865210" cy="21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075" y="1063475"/>
            <a:ext cx="1618251" cy="301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101" y="2759150"/>
            <a:ext cx="1754150" cy="23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175" y="183345"/>
            <a:ext cx="2288024" cy="238840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3445500" y="2267921"/>
            <a:ext cx="2288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 Evolution</a:t>
            </a:r>
            <a:endParaRPr b="1" sz="21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6" name="Google Shape;116;p20"/>
          <p:cNvSpPr/>
          <p:nvPr/>
        </p:nvSpPr>
        <p:spPr>
          <a:xfrm rot="-1308304">
            <a:off x="2853572" y="1154613"/>
            <a:ext cx="874681" cy="3508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 rot="1449822">
            <a:off x="5933970" y="1145210"/>
            <a:ext cx="893378" cy="3696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7">
            <a:alphaModFix/>
          </a:blip>
          <a:srcRect b="14984" l="0" r="0" t="26480"/>
          <a:stretch/>
        </p:blipFill>
        <p:spPr>
          <a:xfrm>
            <a:off x="210394" y="3052025"/>
            <a:ext cx="4460552" cy="19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 flipH="1" rot="-5400000">
            <a:off x="7072300" y="4096225"/>
            <a:ext cx="683100" cy="650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152875" y="322150"/>
            <a:ext cx="2721000" cy="1245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       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n" sz="1600" u="sng">
                <a:latin typeface="Source Sans Pro"/>
                <a:ea typeface="Source Sans Pro"/>
                <a:cs typeface="Source Sans Pro"/>
                <a:sym typeface="Source Sans Pro"/>
              </a:rPr>
              <a:t>Top Link</a:t>
            </a:r>
            <a:endParaRPr sz="1600" u="sng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“Hands” of the robot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Actuates Gripper to smoothly catch bars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6152875" y="3657925"/>
            <a:ext cx="2721000" cy="1141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         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 u="sng">
                <a:latin typeface="Source Sans Pro"/>
                <a:ea typeface="Source Sans Pro"/>
                <a:cs typeface="Source Sans Pro"/>
                <a:sym typeface="Source Sans Pro"/>
              </a:rPr>
              <a:t>Bottom</a:t>
            </a:r>
            <a:r>
              <a:rPr lang="en" sz="1600" u="sng">
                <a:latin typeface="Source Sans Pro"/>
                <a:ea typeface="Source Sans Pro"/>
                <a:cs typeface="Source Sans Pro"/>
                <a:sym typeface="Source Sans Pro"/>
              </a:rPr>
              <a:t> Link</a:t>
            </a:r>
            <a:endParaRPr sz="1600" u="sng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“Brains” of the robot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Holds electronics and battery 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500" y="201075"/>
            <a:ext cx="2460650" cy="4760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8" name="Google Shape;128;p21"/>
          <p:cNvCxnSpPr>
            <a:stCxn id="125" idx="1"/>
          </p:cNvCxnSpPr>
          <p:nvPr/>
        </p:nvCxnSpPr>
        <p:spPr>
          <a:xfrm flipH="1">
            <a:off x="5263975" y="944950"/>
            <a:ext cx="888900" cy="1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1"/>
          <p:cNvCxnSpPr/>
          <p:nvPr/>
        </p:nvCxnSpPr>
        <p:spPr>
          <a:xfrm flipH="1">
            <a:off x="5648275" y="4250725"/>
            <a:ext cx="504600" cy="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8311" r="18390" t="7415"/>
          <a:stretch/>
        </p:blipFill>
        <p:spPr>
          <a:xfrm>
            <a:off x="260675" y="201075"/>
            <a:ext cx="2826975" cy="476080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21"/>
          <p:cNvSpPr txBox="1"/>
          <p:nvPr/>
        </p:nvSpPr>
        <p:spPr>
          <a:xfrm>
            <a:off x="6152875" y="1891975"/>
            <a:ext cx="2721000" cy="1455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       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n" sz="1600" u="sng">
                <a:latin typeface="Source Sans Pro"/>
                <a:ea typeface="Source Sans Pro"/>
                <a:cs typeface="Source Sans Pro"/>
                <a:sym typeface="Source Sans Pro"/>
              </a:rPr>
              <a:t>Middle Link</a:t>
            </a:r>
            <a:endParaRPr sz="1600" u="sng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“Muscles” of the robot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Contains primary motors that drive rotation between links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2" name="Google Shape;132;p21"/>
          <p:cNvCxnSpPr>
            <a:stCxn id="131" idx="1"/>
          </p:cNvCxnSpPr>
          <p:nvPr/>
        </p:nvCxnSpPr>
        <p:spPr>
          <a:xfrm rot="10800000">
            <a:off x="5327875" y="2617825"/>
            <a:ext cx="8250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